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92" r:id="rId14"/>
    <p:sldId id="272" r:id="rId15"/>
    <p:sldId id="277" r:id="rId16"/>
    <p:sldId id="278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12롯데마트드림Bold" panose="02020603020101020101" pitchFamily="18" charset="-127"/>
      <p:regular r:id="rId31"/>
    </p:embeddedFont>
    <p:embeddedFont>
      <p:font typeface="12롯데마트드림Medium" panose="0202060302010102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정구아" initials="" lastIdx="1" clrIdx="0"/>
  <p:cmAuthor id="1" name="hy k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60f148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제출용</a:t>
            </a:r>
            <a:endParaRPr/>
          </a:p>
        </p:txBody>
      </p:sp>
      <p:sp>
        <p:nvSpPr>
          <p:cNvPr id="546" name="Google Shape;546;g10460f148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460f148f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0460f148f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460f148f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0460f148f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60f148f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460f148f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32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60f148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460f148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460f148f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10460f148f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460f148f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10460f148f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460f148fd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10460f148fd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460f148f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10460f148f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60f148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0460f148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0460f148fd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10460f148fd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460f148fd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10460f148fd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60f148f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460f148f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85" name="Google Shape;85;p1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1" u="none" strike="noStrike" cap="none" dirty="0" err="1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HappyHouse_집,GOOHYE</a:t>
              </a:r>
              <a:r>
                <a:rPr lang="en-US" sz="4000" b="1" i="1" u="none" strike="noStrike" cap="none" dirty="0">
                  <a:solidFill>
                    <a:srgbClr val="595959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?</a:t>
              </a: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595959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서울_12반_2조_정구아_김혜란</a:t>
              </a:r>
              <a:endParaRPr sz="1800" b="0" i="0" u="none" strike="noStrike" cap="none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" name="Google Shape;90;p1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96" name="Google Shape;9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01" name="Google Shape;101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06" name="Google Shape;106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14" name="Google Shape;114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19" name="Google Shape;119;p1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549" name="Google Shape;549;p2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4" name="Google Shape;554;p2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2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2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2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58" name="Google Shape;55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5"/>
          <p:cNvSpPr/>
          <p:nvPr/>
        </p:nvSpPr>
        <p:spPr>
          <a:xfrm>
            <a:off x="5022900" y="603675"/>
            <a:ext cx="420600" cy="369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314325" y="603675"/>
            <a:ext cx="527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932400" y="659175"/>
            <a:ext cx="477300" cy="3138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6890575" y="673800"/>
            <a:ext cx="992100" cy="313800"/>
          </a:xfrm>
          <a:prstGeom prst="wedgeRectCallout">
            <a:avLst>
              <a:gd name="adj1" fmla="val -97142"/>
              <a:gd name="adj2" fmla="val -11512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4" name="Google Shape;564;p25"/>
          <p:cNvSpPr/>
          <p:nvPr/>
        </p:nvSpPr>
        <p:spPr>
          <a:xfrm>
            <a:off x="10424150" y="501350"/>
            <a:ext cx="1453500" cy="1244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467475" y="681075"/>
            <a:ext cx="449400" cy="2580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5534725" y="6185975"/>
            <a:ext cx="992100" cy="369300"/>
          </a:xfrm>
          <a:prstGeom prst="frame">
            <a:avLst>
              <a:gd name="adj1" fmla="val 12500"/>
            </a:avLst>
          </a:prstGeom>
          <a:solidFill>
            <a:srgbClr val="D9EAD3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361925" y="3058600"/>
            <a:ext cx="1319100" cy="313800"/>
          </a:xfrm>
          <a:prstGeom prst="wedgeRectCallout">
            <a:avLst>
              <a:gd name="adj1" fmla="val -86254"/>
              <a:gd name="adj2" fmla="val 6050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APT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map로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9090425" y="2047150"/>
            <a:ext cx="1787700" cy="286200"/>
          </a:xfrm>
          <a:prstGeom prst="wedgeRectCallout">
            <a:avLst>
              <a:gd name="adj1" fmla="val 49477"/>
              <a:gd name="adj2" fmla="val -153835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69" name="Google Shape;569;p25"/>
          <p:cNvCxnSpPr>
            <a:stCxn id="561" idx="6"/>
            <a:endCxn id="560" idx="2"/>
          </p:cNvCxnSpPr>
          <p:nvPr/>
        </p:nvCxnSpPr>
        <p:spPr>
          <a:xfrm rot="10800000" flipH="1">
            <a:off x="841725" y="788325"/>
            <a:ext cx="4181100" cy="38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70" name="Google Shape;570;p25"/>
          <p:cNvCxnSpPr>
            <a:stCxn id="565" idx="2"/>
          </p:cNvCxnSpPr>
          <p:nvPr/>
        </p:nvCxnSpPr>
        <p:spPr>
          <a:xfrm>
            <a:off x="5692175" y="939075"/>
            <a:ext cx="253500" cy="52437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571" name="Google Shape;571;p25"/>
          <p:cNvSpPr/>
          <p:nvPr/>
        </p:nvSpPr>
        <p:spPr>
          <a:xfrm>
            <a:off x="2052650" y="650775"/>
            <a:ext cx="1636500" cy="31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home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화면으로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이동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232475"/>
            <a:ext cx="11563349" cy="6281548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26"/>
          <p:cNvSpPr/>
          <p:nvPr/>
        </p:nvSpPr>
        <p:spPr>
          <a:xfrm>
            <a:off x="3594550" y="5745750"/>
            <a:ext cx="1787700" cy="286200"/>
          </a:xfrm>
          <a:prstGeom prst="wedgeRectCallout">
            <a:avLst>
              <a:gd name="adj1" fmla="val 71171"/>
              <a:gd name="adj2" fmla="val -64596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home 화면으로 이동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2196725" y="80235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6"/>
          <p:cNvSpPr/>
          <p:nvPr/>
        </p:nvSpPr>
        <p:spPr>
          <a:xfrm>
            <a:off x="4695075" y="802350"/>
            <a:ext cx="9333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3663975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7562250" y="3429000"/>
            <a:ext cx="830400" cy="49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7187475" y="302913"/>
            <a:ext cx="4510500" cy="14094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100" y="427438"/>
            <a:ext cx="2800350" cy="914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4700" y="698758"/>
            <a:ext cx="2800349" cy="90920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5" name="Google Shape;585;p26"/>
          <p:cNvSpPr/>
          <p:nvPr/>
        </p:nvSpPr>
        <p:spPr>
          <a:xfrm>
            <a:off x="5906825" y="1395600"/>
            <a:ext cx="1906500" cy="493500"/>
          </a:xfrm>
          <a:prstGeom prst="wedgeRoundRectCallout">
            <a:avLst>
              <a:gd name="adj1" fmla="val -74412"/>
              <a:gd name="adj2" fmla="val -7211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네이버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뉴스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헤드라인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5건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노출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5906825" y="5482725"/>
            <a:ext cx="516000" cy="353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4356225" y="4061975"/>
            <a:ext cx="1825800" cy="591900"/>
          </a:xfrm>
          <a:prstGeom prst="wedgeRoundRectCallout">
            <a:avLst>
              <a:gd name="adj1" fmla="val -47680"/>
              <a:gd name="adj2" fmla="val -7783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관련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사항들을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공지사항으로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589" name="Google Shape;589;p26"/>
          <p:cNvCxnSpPr>
            <a:endCxn id="582" idx="2"/>
          </p:cNvCxnSpPr>
          <p:nvPr/>
        </p:nvCxnSpPr>
        <p:spPr>
          <a:xfrm rot="10800000" flipH="1">
            <a:off x="6347325" y="1712313"/>
            <a:ext cx="3095400" cy="382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6"/>
          <p:cNvSpPr/>
          <p:nvPr/>
        </p:nvSpPr>
        <p:spPr>
          <a:xfrm>
            <a:off x="454025" y="1295850"/>
            <a:ext cx="1825800" cy="493500"/>
          </a:xfrm>
          <a:prstGeom prst="wedgeRoundRectCallout">
            <a:avLst>
              <a:gd name="adj1" fmla="val 60354"/>
              <a:gd name="adj2" fmla="val -4016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매물들을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보여주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6865025" y="5639000"/>
            <a:ext cx="2660400" cy="353700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대표 전화와, 이메일 주소를 보여줌.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Google Shape;537;p24">
            <a:extLst>
              <a:ext uri="{FF2B5EF4-FFF2-40B4-BE49-F238E27FC236}">
                <a16:creationId xmlns:a16="http://schemas.microsoft.com/office/drawing/2014/main" id="{0976AE65-E804-4890-91F5-7A9C68547E49}"/>
              </a:ext>
            </a:extLst>
          </p:cNvPr>
          <p:cNvSpPr/>
          <p:nvPr/>
        </p:nvSpPr>
        <p:spPr>
          <a:xfrm>
            <a:off x="8860563" y="3723067"/>
            <a:ext cx="2726723" cy="780201"/>
          </a:xfrm>
          <a:prstGeom prst="wedgeRoundRectCallout">
            <a:avLst>
              <a:gd name="adj1" fmla="val -64836"/>
              <a:gd name="adj2" fmla="val -476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구독시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관심설정한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소식을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이메일로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전달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페이지에서는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구동하지는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않음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마이페이지에서 가능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97" name="Google Shape;597;p27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598" name="Google Shape;598;p2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2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2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8" name="Google Shape;608;p27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7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11" name="Google Shape;611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17" name="Google Shape;617;p27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18" name="Google Shape;618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22" name="Google Shape;622;p27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623" name="Google Shape;623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27" name="Google Shape;627;p27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28" name="Google Shape;628;p27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630" name="Google Shape;630;p27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27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35" name="Google Shape;635;p27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House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6A5089B1-4C5F-4574-A9DE-EB3EBD2924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258;p16">
            <a:extLst>
              <a:ext uri="{FF2B5EF4-FFF2-40B4-BE49-F238E27FC236}">
                <a16:creationId xmlns:a16="http://schemas.microsoft.com/office/drawing/2014/main" id="{8111FCCC-F20F-4EE9-BBCE-6357F152EC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28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641" name="Google Shape;641;p2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6" name="Google Shape;646;p2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p2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4" y="232484"/>
            <a:ext cx="11563199" cy="62866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/>
          <p:nvPr/>
        </p:nvSpPr>
        <p:spPr>
          <a:xfrm>
            <a:off x="314168" y="525840"/>
            <a:ext cx="7170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8"/>
          <p:cNvCxnSpPr>
            <a:cxnSpLocks/>
          </p:cNvCxnSpPr>
          <p:nvPr/>
        </p:nvCxnSpPr>
        <p:spPr>
          <a:xfrm>
            <a:off x="7131550" y="6122050"/>
            <a:ext cx="2999227" cy="74564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28"/>
          <p:cNvSpPr/>
          <p:nvPr/>
        </p:nvSpPr>
        <p:spPr>
          <a:xfrm>
            <a:off x="11513601" y="552295"/>
            <a:ext cx="312900" cy="306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1536150" y="2935500"/>
            <a:ext cx="1906500" cy="493500"/>
          </a:xfrm>
          <a:prstGeom prst="wedgeRoundRectCallout">
            <a:avLst>
              <a:gd name="adj1" fmla="val -71164"/>
              <a:gd name="adj2" fmla="val -27473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시/군/구/동/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건물명으로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2848265" y="4960443"/>
            <a:ext cx="1906500" cy="348300"/>
          </a:xfrm>
          <a:prstGeom prst="wedgeRoundRectCallout">
            <a:avLst>
              <a:gd name="adj1" fmla="val -58198"/>
              <a:gd name="adj2" fmla="val 10095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아파트에는 마커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3903215" y="1803167"/>
            <a:ext cx="1077158" cy="3060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편의시설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658" name="Google Shape;658;p28"/>
          <p:cNvCxnSpPr>
            <a:cxnSpLocks/>
            <a:stCxn id="657" idx="1"/>
          </p:cNvCxnSpPr>
          <p:nvPr/>
        </p:nvCxnSpPr>
        <p:spPr>
          <a:xfrm flipH="1" flipV="1">
            <a:off x="2075315" y="1038167"/>
            <a:ext cx="1827900" cy="918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28"/>
          <p:cNvSpPr/>
          <p:nvPr/>
        </p:nvSpPr>
        <p:spPr>
          <a:xfrm>
            <a:off x="5528150" y="2887250"/>
            <a:ext cx="2201400" cy="410100"/>
          </a:xfrm>
          <a:prstGeom prst="wedgeRoundRectCallout">
            <a:avLst>
              <a:gd name="adj1" fmla="val 57986"/>
              <a:gd name="adj2" fmla="val -8861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매매/전월세 실거래가 차트와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거래표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8230856" y="356995"/>
            <a:ext cx="2425500" cy="348300"/>
          </a:xfrm>
          <a:prstGeom prst="wedgeRoundRectCallout">
            <a:avLst>
              <a:gd name="adj1" fmla="val 84790"/>
              <a:gd name="adj2" fmla="val 5574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하트를 클릭해 관심 매물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7926950" y="1444650"/>
            <a:ext cx="1597200" cy="2406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500" y="1616788"/>
            <a:ext cx="1422825" cy="21492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3" name="Google Shape;663;p28"/>
          <p:cNvCxnSpPr>
            <a:cxnSpLocks/>
          </p:cNvCxnSpPr>
          <p:nvPr/>
        </p:nvCxnSpPr>
        <p:spPr>
          <a:xfrm>
            <a:off x="9229450" y="3817125"/>
            <a:ext cx="828950" cy="492261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28"/>
          <p:cNvSpPr/>
          <p:nvPr/>
        </p:nvSpPr>
        <p:spPr>
          <a:xfrm>
            <a:off x="7270575" y="4109138"/>
            <a:ext cx="1959000" cy="17256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5331" y="4224625"/>
            <a:ext cx="1747575" cy="1485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28"/>
          <p:cNvCxnSpPr>
            <a:cxnSpLocks/>
          </p:cNvCxnSpPr>
          <p:nvPr/>
        </p:nvCxnSpPr>
        <p:spPr>
          <a:xfrm>
            <a:off x="9183075" y="5278438"/>
            <a:ext cx="947702" cy="134912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28"/>
          <p:cNvSpPr/>
          <p:nvPr/>
        </p:nvSpPr>
        <p:spPr>
          <a:xfrm>
            <a:off x="5615350" y="4330438"/>
            <a:ext cx="1516200" cy="21039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099" y="4433736"/>
            <a:ext cx="1270700" cy="18973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28"/>
          <p:cNvSpPr/>
          <p:nvPr/>
        </p:nvSpPr>
        <p:spPr>
          <a:xfrm>
            <a:off x="4111100" y="4224625"/>
            <a:ext cx="1906500" cy="410100"/>
          </a:xfrm>
          <a:prstGeom prst="wedgeRoundRectCallout">
            <a:avLst>
              <a:gd name="adj1" fmla="val 44027"/>
              <a:gd name="adj2" fmla="val 71783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초/중/고 별 학군과 비학군 표시</a:t>
            </a:r>
            <a:endParaRPr sz="120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283300" y="5363050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911826" y="4315187"/>
            <a:ext cx="412200" cy="410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256951" y="3961086"/>
            <a:ext cx="1725900" cy="348300"/>
          </a:xfrm>
          <a:prstGeom prst="wedgeRoundRectCallout">
            <a:avLst>
              <a:gd name="adj1" fmla="val -44555"/>
              <a:gd name="adj2" fmla="val 85329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학교에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마커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51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78" name="Google Shape;678;p29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679" name="Google Shape;679;p29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4" name="Google Shape;684;p2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29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90" name="Google Shape;6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29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692" name="Google Shape;692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29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698" name="Google Shape;698;p29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699" name="Google Shape;699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03" name="Google Shape;703;p29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704" name="Google Shape;704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p29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9" name="Google Shape;709;p29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711" name="Google Shape;711;p29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29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Board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3CD79592-0452-49C4-A3FF-E34CCAF20C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4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12" name="Google Shape;812;p34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7" name="Google Shape;817;p3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3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3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3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21" name="Google Shape;8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34"/>
          <p:cNvSpPr/>
          <p:nvPr/>
        </p:nvSpPr>
        <p:spPr>
          <a:xfrm>
            <a:off x="5344500" y="5174700"/>
            <a:ext cx="14094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8779275" y="5429675"/>
            <a:ext cx="8409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4"/>
          <p:cNvSpPr/>
          <p:nvPr/>
        </p:nvSpPr>
        <p:spPr>
          <a:xfrm>
            <a:off x="3225550" y="2262275"/>
            <a:ext cx="1229700" cy="31674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4"/>
          <p:cNvSpPr/>
          <p:nvPr/>
        </p:nvSpPr>
        <p:spPr>
          <a:xfrm>
            <a:off x="4568750" y="2408400"/>
            <a:ext cx="20529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클릭시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페이지로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6810675" y="4728000"/>
            <a:ext cx="1676377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10개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넘으면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페이징처리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9620175" y="5155175"/>
            <a:ext cx="11730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 작성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35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34" name="Google Shape;834;p35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9" name="Google Shape;839;p3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3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3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3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43" name="Google Shape;8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69503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5" name="Google Shape;845;p35"/>
          <p:cNvSpPr/>
          <p:nvPr/>
        </p:nvSpPr>
        <p:spPr>
          <a:xfrm>
            <a:off x="2658100" y="1587075"/>
            <a:ext cx="1229700" cy="4467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5"/>
          <p:cNvSpPr/>
          <p:nvPr/>
        </p:nvSpPr>
        <p:spPr>
          <a:xfrm>
            <a:off x="3887800" y="2033775"/>
            <a:ext cx="7311900" cy="30081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7" name="Google Shape;8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600" y="2343018"/>
            <a:ext cx="6941574" cy="246425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8" name="Google Shape;848;p35"/>
          <p:cNvCxnSpPr/>
          <p:nvPr/>
        </p:nvCxnSpPr>
        <p:spPr>
          <a:xfrm>
            <a:off x="3679675" y="1958075"/>
            <a:ext cx="302700" cy="274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49" name="Google Shape;849;p35"/>
          <p:cNvSpPr/>
          <p:nvPr/>
        </p:nvSpPr>
        <p:spPr>
          <a:xfrm>
            <a:off x="5001550" y="2257100"/>
            <a:ext cx="2338800" cy="2745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 값 기준으로 게시물 검색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50" name="Google Shape;8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97003" y="6705600"/>
            <a:ext cx="55397" cy="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36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56" name="Google Shape;856;p36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1" name="Google Shape;861;p3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3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3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3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65" name="Google Shape;86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6"/>
          <p:cNvSpPr/>
          <p:nvPr/>
        </p:nvSpPr>
        <p:spPr>
          <a:xfrm>
            <a:off x="2317000" y="1902900"/>
            <a:ext cx="1807200" cy="65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482400" y="1721600"/>
            <a:ext cx="1560900" cy="4161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이름으로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자동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159475" y="3195050"/>
            <a:ext cx="1419000" cy="258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제목과 내용 입력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870" name="Google Shape;870;p36"/>
          <p:cNvCxnSpPr>
            <a:endCxn id="869" idx="1"/>
          </p:cNvCxnSpPr>
          <p:nvPr/>
        </p:nvCxnSpPr>
        <p:spPr>
          <a:xfrm>
            <a:off x="3263475" y="3017450"/>
            <a:ext cx="1896000" cy="3066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1" name="Google Shape;871;p36"/>
          <p:cNvCxnSpPr>
            <a:endCxn id="869" idx="1"/>
          </p:cNvCxnSpPr>
          <p:nvPr/>
        </p:nvCxnSpPr>
        <p:spPr>
          <a:xfrm rot="10800000" flipH="1">
            <a:off x="3234975" y="3324050"/>
            <a:ext cx="1924500" cy="3084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2" name="Google Shape;872;p36"/>
          <p:cNvSpPr/>
          <p:nvPr/>
        </p:nvSpPr>
        <p:spPr>
          <a:xfrm>
            <a:off x="2592375" y="5299825"/>
            <a:ext cx="1673700" cy="49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4643925" y="5029650"/>
            <a:ext cx="2450100" cy="4467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각각 글 등록, 작성 내용 초기화, 목록으로 돌아가는 버튼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7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879" name="Google Shape;879;p37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4" name="Google Shape;884;p3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3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7" name="Google Shape;887;p3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88" name="Google Shape;8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0325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7"/>
          <p:cNvSpPr/>
          <p:nvPr/>
        </p:nvSpPr>
        <p:spPr>
          <a:xfrm>
            <a:off x="2631350" y="2411300"/>
            <a:ext cx="1152300" cy="6786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10662325" y="603675"/>
            <a:ext cx="1059900" cy="4713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2" name="Google Shape;892;p37"/>
          <p:cNvCxnSpPr>
            <a:stCxn id="890" idx="6"/>
            <a:endCxn id="891" idx="3"/>
          </p:cNvCxnSpPr>
          <p:nvPr/>
        </p:nvCxnSpPr>
        <p:spPr>
          <a:xfrm rot="10800000" flipH="1">
            <a:off x="3783650" y="1006100"/>
            <a:ext cx="7033800" cy="17445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93" name="Google Shape;893;p37"/>
          <p:cNvSpPr/>
          <p:nvPr/>
        </p:nvSpPr>
        <p:spPr>
          <a:xfrm>
            <a:off x="7618550" y="754700"/>
            <a:ext cx="1580100" cy="595800"/>
          </a:xfrm>
          <a:prstGeom prst="wedgeRoundRectCallout">
            <a:avLst>
              <a:gd name="adj1" fmla="val 70597"/>
              <a:gd name="adj2" fmla="val 4321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작성자와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다르면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수정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삭제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불가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2433325" y="3566525"/>
            <a:ext cx="7285200" cy="27681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8424950" y="3131100"/>
            <a:ext cx="2392500" cy="595800"/>
          </a:xfrm>
          <a:prstGeom prst="wedgeRoundRectCallout">
            <a:avLst>
              <a:gd name="adj1" fmla="val -64051"/>
              <a:gd name="adj2" fmla="val 54736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작성시, 작성자의 이름과 시간이 입력됨. 작성 내용 수정/삭제 가능.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01" name="Google Shape;901;p38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902" name="Google Shape;902;p38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7" name="Google Shape;907;p38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38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38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38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2" name="Google Shape;912;p38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13" name="Google Shape;9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38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915" name="Google Shape;915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19" name="Google Shape;919;p38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922" name="Google Shape;922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26" name="Google Shape;926;p38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927" name="Google Shape;927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1" name="Google Shape;931;p38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933" name="Google Shape;933;p38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934" name="Google Shape;934;p38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938" name="Google Shape;938;p38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5534388" y="3041075"/>
            <a:ext cx="3247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Member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2" name="Google Shape;454;p22">
            <a:extLst>
              <a:ext uri="{FF2B5EF4-FFF2-40B4-BE49-F238E27FC236}">
                <a16:creationId xmlns:a16="http://schemas.microsoft.com/office/drawing/2014/main" id="{09F8E175-8AC2-4AD2-9E5E-CACFA10B35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30" name="Google Shape;130;p1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 txBox="1"/>
          <p:nvPr/>
        </p:nvSpPr>
        <p:spPr>
          <a:xfrm>
            <a:off x="3089428" y="1591224"/>
            <a:ext cx="1961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목차</a:t>
            </a:r>
            <a:r>
              <a:rPr lang="en-US" sz="2400" b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.</a:t>
            </a:r>
            <a:endParaRPr sz="2400" b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3493845" y="2225734"/>
            <a:ext cx="609600" cy="608013"/>
            <a:chOff x="328" y="1074"/>
            <a:chExt cx="384" cy="383"/>
          </a:xfrm>
        </p:grpSpPr>
        <p:sp>
          <p:nvSpPr>
            <p:cNvPr id="141" name="Google Shape;141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>
            <a:off x="3124947" y="2886651"/>
            <a:ext cx="1265100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599621" y="2230808"/>
            <a:ext cx="609600" cy="608013"/>
            <a:chOff x="328" y="1074"/>
            <a:chExt cx="384" cy="383"/>
          </a:xfrm>
        </p:grpSpPr>
        <p:sp>
          <p:nvSpPr>
            <p:cNvPr id="147" name="Google Shape;147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14"/>
          <p:cNvSpPr/>
          <p:nvPr/>
        </p:nvSpPr>
        <p:spPr>
          <a:xfrm>
            <a:off x="4352667" y="2867975"/>
            <a:ext cx="1026578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667508" y="2225734"/>
            <a:ext cx="609600" cy="608013"/>
            <a:chOff x="328" y="1074"/>
            <a:chExt cx="384" cy="383"/>
          </a:xfrm>
        </p:grpSpPr>
        <p:sp>
          <p:nvSpPr>
            <p:cNvPr id="153" name="Google Shape;15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4"/>
          <p:cNvSpPr/>
          <p:nvPr/>
        </p:nvSpPr>
        <p:spPr>
          <a:xfrm>
            <a:off x="5379245" y="2863348"/>
            <a:ext cx="1161592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및 구현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717837" y="1503902"/>
            <a:ext cx="609600" cy="608013"/>
            <a:chOff x="328" y="1074"/>
            <a:chExt cx="384" cy="383"/>
          </a:xfrm>
        </p:grpSpPr>
        <p:sp>
          <p:nvSpPr>
            <p:cNvPr id="160" name="Google Shape;16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694210" y="2707048"/>
            <a:ext cx="609600" cy="608013"/>
            <a:chOff x="328" y="1074"/>
            <a:chExt cx="384" cy="383"/>
          </a:xfrm>
        </p:grpSpPr>
        <p:sp>
          <p:nvSpPr>
            <p:cNvPr id="165" name="Google Shape;165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>
            <a:off x="717837" y="283681"/>
            <a:ext cx="609600" cy="608013"/>
            <a:chOff x="328" y="1074"/>
            <a:chExt cx="384" cy="383"/>
          </a:xfrm>
        </p:grpSpPr>
        <p:sp>
          <p:nvSpPr>
            <p:cNvPr id="170" name="Google Shape;170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p14"/>
          <p:cNvSpPr/>
          <p:nvPr/>
        </p:nvSpPr>
        <p:spPr>
          <a:xfrm>
            <a:off x="169041" y="9188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69041" y="21914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328885" y="33344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84686" y="4146412"/>
            <a:ext cx="609600" cy="608013"/>
            <a:chOff x="328" y="1074"/>
            <a:chExt cx="384" cy="383"/>
          </a:xfrm>
        </p:grpSpPr>
        <p:sp>
          <p:nvSpPr>
            <p:cNvPr id="178" name="Google Shape;178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14"/>
          <p:cNvGrpSpPr/>
          <p:nvPr/>
        </p:nvGrpSpPr>
        <p:grpSpPr>
          <a:xfrm>
            <a:off x="684686" y="5359889"/>
            <a:ext cx="609600" cy="608013"/>
            <a:chOff x="328" y="1074"/>
            <a:chExt cx="384" cy="383"/>
          </a:xfrm>
        </p:grpSpPr>
        <p:sp>
          <p:nvSpPr>
            <p:cNvPr id="183" name="Google Shape;183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4"/>
          <p:cNvSpPr/>
          <p:nvPr/>
        </p:nvSpPr>
        <p:spPr>
          <a:xfrm>
            <a:off x="135890" y="4833926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319362" y="5987262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6753652" y="2227570"/>
            <a:ext cx="609600" cy="608013"/>
            <a:chOff x="332" y="1058"/>
            <a:chExt cx="384" cy="383"/>
          </a:xfrm>
        </p:grpSpPr>
        <p:sp>
          <p:nvSpPr>
            <p:cNvPr id="190" name="Google Shape;190;p14"/>
            <p:cNvSpPr/>
            <p:nvPr/>
          </p:nvSpPr>
          <p:spPr>
            <a:xfrm>
              <a:off x="332" y="1058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6489211" y="2858909"/>
            <a:ext cx="1232787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구조와 상세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922754" y="2219996"/>
            <a:ext cx="609600" cy="608013"/>
            <a:chOff x="328" y="1074"/>
            <a:chExt cx="384" cy="383"/>
          </a:xfrm>
        </p:grpSpPr>
        <p:sp>
          <p:nvSpPr>
            <p:cNvPr id="196" name="Google Shape;196;p14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0" name="Google Shape;200;p14"/>
          <p:cNvSpPr/>
          <p:nvPr/>
        </p:nvSpPr>
        <p:spPr>
          <a:xfrm>
            <a:off x="7391723" y="2855213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41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997" name="Google Shape;997;p41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4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4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4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4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06" name="Google Shape;100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8" cy="628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225" y="1531562"/>
            <a:ext cx="2283950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563" y="1154363"/>
            <a:ext cx="1190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300" y="1641175"/>
            <a:ext cx="2356225" cy="13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302" y="3222474"/>
            <a:ext cx="2356225" cy="130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1"/>
          <p:cNvSpPr/>
          <p:nvPr/>
        </p:nvSpPr>
        <p:spPr>
          <a:xfrm>
            <a:off x="2940525" y="2467100"/>
            <a:ext cx="1906500" cy="424500"/>
          </a:xfrm>
          <a:prstGeom prst="wedgeRoundRectCallout">
            <a:avLst>
              <a:gd name="adj1" fmla="val -53538"/>
              <a:gd name="adj2" fmla="val 85025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중인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비밀번호를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볼 수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있는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편의기능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제공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013" name="Google Shape;1013;p41"/>
          <p:cNvCxnSpPr/>
          <p:nvPr/>
        </p:nvCxnSpPr>
        <p:spPr>
          <a:xfrm rot="10800000">
            <a:off x="7023025" y="4089151"/>
            <a:ext cx="1145700" cy="89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5" name="Google Shape;1015;p41"/>
          <p:cNvCxnSpPr/>
          <p:nvPr/>
        </p:nvCxnSpPr>
        <p:spPr>
          <a:xfrm rot="10800000" flipH="1">
            <a:off x="6524650" y="1705188"/>
            <a:ext cx="1928700" cy="113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5BF851-B3B2-43BF-9F05-045B37054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7130" y="4224617"/>
            <a:ext cx="2126040" cy="21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Google Shape;962;p39">
            <a:extLst>
              <a:ext uri="{FF2B5EF4-FFF2-40B4-BE49-F238E27FC236}">
                <a16:creationId xmlns:a16="http://schemas.microsoft.com/office/drawing/2014/main" id="{DD1E8E2D-B7A7-45D5-9FD3-FF3934C8EE1D}"/>
              </a:ext>
            </a:extLst>
          </p:cNvPr>
          <p:cNvSpPr/>
          <p:nvPr/>
        </p:nvSpPr>
        <p:spPr>
          <a:xfrm>
            <a:off x="4545627" y="5034902"/>
            <a:ext cx="1882133" cy="424500"/>
          </a:xfrm>
          <a:prstGeom prst="wedgeRoundRectCallout">
            <a:avLst>
              <a:gd name="adj1" fmla="val -54024"/>
              <a:gd name="adj2" fmla="val -10757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 가입시</a:t>
            </a:r>
            <a:r>
              <a:rPr lang="en-US" altLang="ko-KR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 메일 전송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4" name="Google Shape;962;p39">
            <a:extLst>
              <a:ext uri="{FF2B5EF4-FFF2-40B4-BE49-F238E27FC236}">
                <a16:creationId xmlns:a16="http://schemas.microsoft.com/office/drawing/2014/main" id="{64ADEF8E-2C6A-48AF-B796-17EECE7EBF11}"/>
              </a:ext>
            </a:extLst>
          </p:cNvPr>
          <p:cNvSpPr/>
          <p:nvPr/>
        </p:nvSpPr>
        <p:spPr>
          <a:xfrm>
            <a:off x="7378689" y="5428990"/>
            <a:ext cx="2255100" cy="424500"/>
          </a:xfrm>
          <a:prstGeom prst="wedgeRoundRectCallout">
            <a:avLst>
              <a:gd name="adj1" fmla="val 48233"/>
              <a:gd name="adj2" fmla="val -12012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구글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연동해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사진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설정</a:t>
            </a:r>
            <a:r>
              <a:rPr lang="en-US" sz="12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가능</a:t>
            </a:r>
            <a:endParaRPr sz="12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25" name="Google Shape;961;p39">
            <a:extLst>
              <a:ext uri="{FF2B5EF4-FFF2-40B4-BE49-F238E27FC236}">
                <a16:creationId xmlns:a16="http://schemas.microsoft.com/office/drawing/2014/main" id="{0BC6B149-76EB-47DA-87CB-72FB43432307}"/>
              </a:ext>
            </a:extLst>
          </p:cNvPr>
          <p:cNvCxnSpPr>
            <a:cxnSpLocks/>
          </p:cNvCxnSpPr>
          <p:nvPr/>
        </p:nvCxnSpPr>
        <p:spPr>
          <a:xfrm flipH="1" flipV="1">
            <a:off x="4403170" y="4694179"/>
            <a:ext cx="3844185" cy="7356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42"/>
          <p:cNvGrpSpPr/>
          <p:nvPr/>
        </p:nvGrpSpPr>
        <p:grpSpPr>
          <a:xfrm>
            <a:off x="314325" y="232484"/>
            <a:ext cx="11563354" cy="6286625"/>
            <a:chOff x="314325" y="285751"/>
            <a:chExt cx="11563354" cy="6286625"/>
          </a:xfrm>
        </p:grpSpPr>
        <p:sp>
          <p:nvSpPr>
            <p:cNvPr id="1021" name="Google Shape;1021;p4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 PJT 기능 및 구현 내용</a:t>
              </a: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6" name="Google Shape;1026;p4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4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8" name="Google Shape;1028;p4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4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30" name="Google Shape;10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232475"/>
            <a:ext cx="11563349" cy="6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2"/>
          <p:cNvSpPr/>
          <p:nvPr/>
        </p:nvSpPr>
        <p:spPr>
          <a:xfrm>
            <a:off x="8830650" y="1355950"/>
            <a:ext cx="724500" cy="7059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2"/>
          <p:cNvSpPr/>
          <p:nvPr/>
        </p:nvSpPr>
        <p:spPr>
          <a:xfrm>
            <a:off x="9700050" y="2274125"/>
            <a:ext cx="1609500" cy="274500"/>
          </a:xfrm>
          <a:prstGeom prst="wedgeRoundRectCallout">
            <a:avLst>
              <a:gd name="adj1" fmla="val -61508"/>
              <a:gd name="adj2" fmla="val -161412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찜한 매물 관리 기능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4" name="Google Shape;1034;p42"/>
          <p:cNvSpPr/>
          <p:nvPr/>
        </p:nvSpPr>
        <p:spPr>
          <a:xfrm>
            <a:off x="8830650" y="3344638"/>
            <a:ext cx="2203500" cy="433500"/>
          </a:xfrm>
          <a:prstGeom prst="wedgeRoundRectCallout">
            <a:avLst>
              <a:gd name="adj1" fmla="val -116577"/>
              <a:gd name="adj2" fmla="val 11156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신청서를 작성하고 저장하면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해당하는 매물 알림 도착 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5" name="Google Shape;1035;p42"/>
          <p:cNvSpPr/>
          <p:nvPr/>
        </p:nvSpPr>
        <p:spPr>
          <a:xfrm>
            <a:off x="485225" y="2819400"/>
            <a:ext cx="3168300" cy="12933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37" y="2968900"/>
            <a:ext cx="2996675" cy="9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42"/>
          <p:cNvSpPr/>
          <p:nvPr/>
        </p:nvSpPr>
        <p:spPr>
          <a:xfrm>
            <a:off x="3781375" y="2911150"/>
            <a:ext cx="1699200" cy="433500"/>
          </a:xfrm>
          <a:prstGeom prst="wedgeRoundRectCallout">
            <a:avLst>
              <a:gd name="adj1" fmla="val -70658"/>
              <a:gd name="adj2" fmla="val 107970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회원정보변경시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비밀번호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재입력</a:t>
            </a:r>
            <a:r>
              <a:rPr 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요청</a:t>
            </a: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38" name="Google Shape;1038;p42"/>
          <p:cNvSpPr/>
          <p:nvPr/>
        </p:nvSpPr>
        <p:spPr>
          <a:xfrm>
            <a:off x="844600" y="4649000"/>
            <a:ext cx="2878500" cy="1416000"/>
          </a:xfrm>
          <a:prstGeom prst="roundRect">
            <a:avLst>
              <a:gd name="adj" fmla="val 16667"/>
            </a:avLst>
          </a:prstGeom>
          <a:solidFill>
            <a:srgbClr val="E2FFF9">
              <a:alpha val="56290"/>
            </a:srgbClr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676" y="4724013"/>
            <a:ext cx="2738361" cy="12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42"/>
          <p:cNvCxnSpPr>
            <a:stCxn id="1035" idx="2"/>
          </p:cNvCxnSpPr>
          <p:nvPr/>
        </p:nvCxnSpPr>
        <p:spPr>
          <a:xfrm>
            <a:off x="2069375" y="4112700"/>
            <a:ext cx="268800" cy="732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Google Shape;1041;p42"/>
          <p:cNvSpPr/>
          <p:nvPr/>
        </p:nvSpPr>
        <p:spPr>
          <a:xfrm>
            <a:off x="4089875" y="5506800"/>
            <a:ext cx="1699200" cy="433500"/>
          </a:xfrm>
          <a:prstGeom prst="wedgeRoundRectCallout">
            <a:avLst>
              <a:gd name="adj1" fmla="val -106505"/>
              <a:gd name="adj2" fmla="val 21321"/>
              <a:gd name="adj3" fmla="val 0"/>
            </a:avLst>
          </a:prstGeom>
          <a:solidFill>
            <a:srgbClr val="CFE2F3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가입한 이메일로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임시 비밀번호 발송</a:t>
            </a:r>
            <a:endParaRPr sz="12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844600" y="1283800"/>
            <a:ext cx="870000" cy="4335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42"/>
          <p:cNvCxnSpPr>
            <a:endCxn id="1035" idx="0"/>
          </p:cNvCxnSpPr>
          <p:nvPr/>
        </p:nvCxnSpPr>
        <p:spPr>
          <a:xfrm>
            <a:off x="1428875" y="1717200"/>
            <a:ext cx="640500" cy="110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>
            <a:off x="711123" y="4151273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49" name="Google Shape;1049;p43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050" name="Google Shape;1050;p43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p43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43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43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43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0" name="Google Shape;1060;p43"/>
          <p:cNvSpPr txBox="1"/>
          <p:nvPr/>
        </p:nvSpPr>
        <p:spPr>
          <a:xfrm>
            <a:off x="2990849" y="3018040"/>
            <a:ext cx="817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구조와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상세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61" name="Google Shape;106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43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063" name="Google Shape;1063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067" name="Google Shape;1067;p43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068" name="Google Shape;1068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43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74" name="Google Shape;1074;p43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1075" name="Google Shape;1075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79" name="Google Shape;1079;p43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0" name="Google Shape;1080;p43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081" name="Google Shape;1081;p43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082" name="Google Shape;1082;p43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086" name="Google Shape;1086;p43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1ADC3B72-CDA7-419F-AC0C-0EC80D3138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05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44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092" name="Google Shape;1092;p44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3.시스템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구조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7" name="Google Shape;1097;p44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44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44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44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2" name="Google Shape;1102;p44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프로젝트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구조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03" name="Google Shape;11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99" y="2525625"/>
            <a:ext cx="4787052" cy="3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275" y="1343288"/>
            <a:ext cx="2413850" cy="19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950" y="1680674"/>
            <a:ext cx="1175600" cy="441602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6" name="Google Shape;110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74" y="2027000"/>
            <a:ext cx="1688200" cy="413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8;p16">
            <a:extLst>
              <a:ext uri="{FF2B5EF4-FFF2-40B4-BE49-F238E27FC236}">
                <a16:creationId xmlns:a16="http://schemas.microsoft.com/office/drawing/2014/main" id="{90AAB7A9-EEAC-4182-A465-FF207B695C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5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1112" name="Google Shape;1112;p4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3.상세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사용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기술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7" name="Google Shape;1117;p4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4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4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4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2" name="Google Shape;1122;p45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상세</a:t>
            </a:r>
            <a:r>
              <a:rPr lang="en-US" sz="31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31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</a:t>
            </a:r>
            <a:endParaRPr sz="31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78" y="2258200"/>
            <a:ext cx="5430800" cy="3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400" y="3215387"/>
            <a:ext cx="6506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400" y="2482178"/>
            <a:ext cx="650650" cy="5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853" y="3920950"/>
            <a:ext cx="547739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5"/>
          <p:cNvSpPr txBox="1"/>
          <p:nvPr/>
        </p:nvSpPr>
        <p:spPr>
          <a:xfrm>
            <a:off x="7407075" y="31719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MyBatis, JPA, Swagger, Mail, Security, OAuth, Jsoup, Mapstruct, Pagehelper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>
            <a:off x="7488250" y="2456325"/>
            <a:ext cx="37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Vuex, Axios, Chartjs, KakaoMap, Vuetify, vee-validate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58;p16">
            <a:extLst>
              <a:ext uri="{FF2B5EF4-FFF2-40B4-BE49-F238E27FC236}">
                <a16:creationId xmlns:a16="http://schemas.microsoft.com/office/drawing/2014/main" id="{1471F437-13D7-4950-B030-734F997EAC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/>
          <p:nvPr/>
        </p:nvSpPr>
        <p:spPr>
          <a:xfrm>
            <a:off x="674396" y="5394967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34" name="Google Shape;1134;p46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135" name="Google Shape;1135;p4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4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4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4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4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5" name="Google Shape;1145;p46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웹사이트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시연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46" name="Google Shape;114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46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1148" name="Google Shape;1148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1153" name="Google Shape;1153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57" name="Google Shape;1157;p46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8" name="Google Shape;1158;p46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59" name="Google Shape;1159;p46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1160" name="Google Shape;1160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64" name="Google Shape;1164;p46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5" name="Google Shape;1165;p46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66" name="Google Shape;1166;p46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1167" name="Google Shape;1167;p46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46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68F067FD-D218-4A73-BD8F-CD9F67385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 animBg="1"/>
      <p:bldP spid="1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134;p46">
            <a:extLst>
              <a:ext uri="{FF2B5EF4-FFF2-40B4-BE49-F238E27FC236}">
                <a16:creationId xmlns:a16="http://schemas.microsoft.com/office/drawing/2014/main" id="{8D59BD8F-91D7-403B-B997-3E53717CAB95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17" name="Google Shape;1135;p46">
              <a:extLst>
                <a:ext uri="{FF2B5EF4-FFF2-40B4-BE49-F238E27FC236}">
                  <a16:creationId xmlns:a16="http://schemas.microsoft.com/office/drawing/2014/main" id="{FF3E657A-8CB4-4598-A297-EEC65486A3B0}"/>
                </a:ext>
              </a:extLst>
            </p:cNvPr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36;p46">
              <a:extLst>
                <a:ext uri="{FF2B5EF4-FFF2-40B4-BE49-F238E27FC236}">
                  <a16:creationId xmlns:a16="http://schemas.microsoft.com/office/drawing/2014/main" id="{C3720296-1593-4C77-B64C-4AF478CBF8A5}"/>
                </a:ext>
              </a:extLst>
            </p:cNvPr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37;p46">
              <a:extLst>
                <a:ext uri="{FF2B5EF4-FFF2-40B4-BE49-F238E27FC236}">
                  <a16:creationId xmlns:a16="http://schemas.microsoft.com/office/drawing/2014/main" id="{B48A38FB-81D6-46F9-A463-B4FDB0F1086F}"/>
                </a:ext>
              </a:extLst>
            </p:cNvPr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38;p46">
              <a:extLst>
                <a:ext uri="{FF2B5EF4-FFF2-40B4-BE49-F238E27FC236}">
                  <a16:creationId xmlns:a16="http://schemas.microsoft.com/office/drawing/2014/main" id="{F00F4E73-EDB1-4377-B187-26CB9ED2614D}"/>
                </a:ext>
              </a:extLst>
            </p:cNvPr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39;p46">
              <a:extLst>
                <a:ext uri="{FF2B5EF4-FFF2-40B4-BE49-F238E27FC236}">
                  <a16:creationId xmlns:a16="http://schemas.microsoft.com/office/drawing/2014/main" id="{D4C8CF9C-98DB-4E6C-8378-97B743192C77}"/>
                </a:ext>
              </a:extLst>
            </p:cNvPr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1140;p46">
              <a:extLst>
                <a:ext uri="{FF2B5EF4-FFF2-40B4-BE49-F238E27FC236}">
                  <a16:creationId xmlns:a16="http://schemas.microsoft.com/office/drawing/2014/main" id="{747CE8DD-AA88-4A7D-9568-86C0AE746AF1}"/>
                </a:ext>
              </a:extLst>
            </p:cNvPr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1141;p46">
              <a:extLst>
                <a:ext uri="{FF2B5EF4-FFF2-40B4-BE49-F238E27FC236}">
                  <a16:creationId xmlns:a16="http://schemas.microsoft.com/office/drawing/2014/main" id="{7427BEDB-A621-4A15-B480-F3989CC5AD10}"/>
                </a:ext>
              </a:extLst>
            </p:cNvPr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142;p46">
              <a:extLst>
                <a:ext uri="{FF2B5EF4-FFF2-40B4-BE49-F238E27FC236}">
                  <a16:creationId xmlns:a16="http://schemas.microsoft.com/office/drawing/2014/main" id="{7B4AAACC-4868-4D90-BBD8-8BABD5AAFB8F}"/>
                </a:ext>
              </a:extLst>
            </p:cNvPr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143;p46">
              <a:extLst>
                <a:ext uri="{FF2B5EF4-FFF2-40B4-BE49-F238E27FC236}">
                  <a16:creationId xmlns:a16="http://schemas.microsoft.com/office/drawing/2014/main" id="{25657B63-544B-4286-A136-20471A802DE0}"/>
                </a:ext>
              </a:extLst>
            </p:cNvPr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Google Shape;1145;p46">
            <a:extLst>
              <a:ext uri="{FF2B5EF4-FFF2-40B4-BE49-F238E27FC236}">
                <a16:creationId xmlns:a16="http://schemas.microsoft.com/office/drawing/2014/main" id="{B7F523CC-91FE-484D-9F5B-8CDF022DC298}"/>
              </a:ext>
            </a:extLst>
          </p:cNvPr>
          <p:cNvSpPr txBox="1"/>
          <p:nvPr/>
        </p:nvSpPr>
        <p:spPr>
          <a:xfrm>
            <a:off x="2990849" y="3018040"/>
            <a:ext cx="817631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You!!</a:t>
            </a:r>
            <a:endParaRPr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7" name="Google Shape;1146;p46">
            <a:extLst>
              <a:ext uri="{FF2B5EF4-FFF2-40B4-BE49-F238E27FC236}">
                <a16:creationId xmlns:a16="http://schemas.microsoft.com/office/drawing/2014/main" id="{4CB7B0A1-148A-4DAA-87F2-C8186E333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147;p46">
            <a:extLst>
              <a:ext uri="{FF2B5EF4-FFF2-40B4-BE49-F238E27FC236}">
                <a16:creationId xmlns:a16="http://schemas.microsoft.com/office/drawing/2014/main" id="{86A0A83A-EBCB-4490-9EA0-7D02F8FEC289}"/>
              </a:ext>
            </a:extLst>
          </p:cNvPr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9" name="Google Shape;1148;p46">
              <a:extLst>
                <a:ext uri="{FF2B5EF4-FFF2-40B4-BE49-F238E27FC236}">
                  <a16:creationId xmlns:a16="http://schemas.microsoft.com/office/drawing/2014/main" id="{B6CE402A-9DA8-4D64-B06D-E99D882A9D12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" name="Google Shape;1149;p46">
              <a:extLst>
                <a:ext uri="{FF2B5EF4-FFF2-40B4-BE49-F238E27FC236}">
                  <a16:creationId xmlns:a16="http://schemas.microsoft.com/office/drawing/2014/main" id="{C2667652-82CA-46BE-9AD7-8736E8E8DB46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" name="Google Shape;1150;p46">
              <a:extLst>
                <a:ext uri="{FF2B5EF4-FFF2-40B4-BE49-F238E27FC236}">
                  <a16:creationId xmlns:a16="http://schemas.microsoft.com/office/drawing/2014/main" id="{EAB379E6-5BBF-4973-A57B-5B8B83BB2779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1151;p46">
              <a:extLst>
                <a:ext uri="{FF2B5EF4-FFF2-40B4-BE49-F238E27FC236}">
                  <a16:creationId xmlns:a16="http://schemas.microsoft.com/office/drawing/2014/main" id="{F319860D-705E-4C58-B565-BE50CDFBF9A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1152;p46">
            <a:extLst>
              <a:ext uri="{FF2B5EF4-FFF2-40B4-BE49-F238E27FC236}">
                <a16:creationId xmlns:a16="http://schemas.microsoft.com/office/drawing/2014/main" id="{D95157DC-25C7-4420-8F50-74038DE3B94C}"/>
              </a:ext>
            </a:extLst>
          </p:cNvPr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34" name="Google Shape;1153;p46">
              <a:extLst>
                <a:ext uri="{FF2B5EF4-FFF2-40B4-BE49-F238E27FC236}">
                  <a16:creationId xmlns:a16="http://schemas.microsoft.com/office/drawing/2014/main" id="{7345C49A-E7EC-4CDB-8852-4AB80D905D81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" name="Google Shape;1154;p46">
              <a:extLst>
                <a:ext uri="{FF2B5EF4-FFF2-40B4-BE49-F238E27FC236}">
                  <a16:creationId xmlns:a16="http://schemas.microsoft.com/office/drawing/2014/main" id="{C3928903-2578-4CB6-AF7A-CC9445A43163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6" name="Google Shape;1155;p46">
              <a:extLst>
                <a:ext uri="{FF2B5EF4-FFF2-40B4-BE49-F238E27FC236}">
                  <a16:creationId xmlns:a16="http://schemas.microsoft.com/office/drawing/2014/main" id="{8035D344-44F2-4B10-84EB-FB38BA3B1CA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1156;p46">
              <a:extLst>
                <a:ext uri="{FF2B5EF4-FFF2-40B4-BE49-F238E27FC236}">
                  <a16:creationId xmlns:a16="http://schemas.microsoft.com/office/drawing/2014/main" id="{68A8428E-6802-4F72-82FF-5FF0EDAA7044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8" name="Google Shape;1157;p46">
            <a:extLst>
              <a:ext uri="{FF2B5EF4-FFF2-40B4-BE49-F238E27FC236}">
                <a16:creationId xmlns:a16="http://schemas.microsoft.com/office/drawing/2014/main" id="{A6C19F3D-4C09-46FD-998B-06F6AB44682D}"/>
              </a:ext>
            </a:extLst>
          </p:cNvPr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Google Shape;1158;p46">
            <a:extLst>
              <a:ext uri="{FF2B5EF4-FFF2-40B4-BE49-F238E27FC236}">
                <a16:creationId xmlns:a16="http://schemas.microsoft.com/office/drawing/2014/main" id="{94197C5C-2EF5-40B4-9E33-AAA9A986CCF4}"/>
              </a:ext>
            </a:extLst>
          </p:cNvPr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" name="Google Shape;1159;p46">
            <a:extLst>
              <a:ext uri="{FF2B5EF4-FFF2-40B4-BE49-F238E27FC236}">
                <a16:creationId xmlns:a16="http://schemas.microsoft.com/office/drawing/2014/main" id="{2BF827A4-231F-45D1-A13B-0C2F274AA4DD}"/>
              </a:ext>
            </a:extLst>
          </p:cNvPr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1" name="Google Shape;1160;p46">
              <a:extLst>
                <a:ext uri="{FF2B5EF4-FFF2-40B4-BE49-F238E27FC236}">
                  <a16:creationId xmlns:a16="http://schemas.microsoft.com/office/drawing/2014/main" id="{5FDC7F38-1E4E-4A3F-BB6C-5F2FEB853735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161;p46">
              <a:extLst>
                <a:ext uri="{FF2B5EF4-FFF2-40B4-BE49-F238E27FC236}">
                  <a16:creationId xmlns:a16="http://schemas.microsoft.com/office/drawing/2014/main" id="{4A918BC9-E0A9-4A61-93D4-0C72A92147BE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" name="Google Shape;1162;p46">
              <a:extLst>
                <a:ext uri="{FF2B5EF4-FFF2-40B4-BE49-F238E27FC236}">
                  <a16:creationId xmlns:a16="http://schemas.microsoft.com/office/drawing/2014/main" id="{57AC4FC6-C1BC-4D1A-A935-4C906C9B1178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" name="Google Shape;1163;p46">
              <a:extLst>
                <a:ext uri="{FF2B5EF4-FFF2-40B4-BE49-F238E27FC236}">
                  <a16:creationId xmlns:a16="http://schemas.microsoft.com/office/drawing/2014/main" id="{9FA7D023-7625-441D-A891-803441141941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5" name="Google Shape;1164;p46">
            <a:extLst>
              <a:ext uri="{FF2B5EF4-FFF2-40B4-BE49-F238E27FC236}">
                <a16:creationId xmlns:a16="http://schemas.microsoft.com/office/drawing/2014/main" id="{F21CEBD8-7826-4CB6-B3FD-43CB1A420083}"/>
              </a:ext>
            </a:extLst>
          </p:cNvPr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6" name="Google Shape;1165;p46">
            <a:extLst>
              <a:ext uri="{FF2B5EF4-FFF2-40B4-BE49-F238E27FC236}">
                <a16:creationId xmlns:a16="http://schemas.microsoft.com/office/drawing/2014/main" id="{22EE48EF-4D85-42AE-AD06-EF9D49318046}"/>
              </a:ext>
            </a:extLst>
          </p:cNvPr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" name="Google Shape;1166;p46">
            <a:extLst>
              <a:ext uri="{FF2B5EF4-FFF2-40B4-BE49-F238E27FC236}">
                <a16:creationId xmlns:a16="http://schemas.microsoft.com/office/drawing/2014/main" id="{FE772589-817C-4CC4-81BF-85946D7EA8C9}"/>
              </a:ext>
            </a:extLst>
          </p:cNvPr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8" name="Google Shape;1167;p46">
              <a:extLst>
                <a:ext uri="{FF2B5EF4-FFF2-40B4-BE49-F238E27FC236}">
                  <a16:creationId xmlns:a16="http://schemas.microsoft.com/office/drawing/2014/main" id="{35F5559C-DF7D-4F7F-8815-83605BD5E42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9" name="Google Shape;1168;p46">
              <a:extLst>
                <a:ext uri="{FF2B5EF4-FFF2-40B4-BE49-F238E27FC236}">
                  <a16:creationId xmlns:a16="http://schemas.microsoft.com/office/drawing/2014/main" id="{424A4BDE-1811-48F5-B743-0FD72EA4A2F4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0" name="Google Shape;1169;p46">
              <a:extLst>
                <a:ext uri="{FF2B5EF4-FFF2-40B4-BE49-F238E27FC236}">
                  <a16:creationId xmlns:a16="http://schemas.microsoft.com/office/drawing/2014/main" id="{92B5F2EE-0A8C-44B1-B5C3-D949870DB3FD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170;p46">
              <a:extLst>
                <a:ext uri="{FF2B5EF4-FFF2-40B4-BE49-F238E27FC236}">
                  <a16:creationId xmlns:a16="http://schemas.microsoft.com/office/drawing/2014/main" id="{E59335AD-E14C-49E5-B14C-BA4ABBA34A50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171;p46">
            <a:extLst>
              <a:ext uri="{FF2B5EF4-FFF2-40B4-BE49-F238E27FC236}">
                <a16:creationId xmlns:a16="http://schemas.microsoft.com/office/drawing/2014/main" id="{D931A884-4510-4AB1-908E-85379B6EC086}"/>
              </a:ext>
            </a:extLst>
          </p:cNvPr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3" name="Google Shape;1074;p43">
            <a:extLst>
              <a:ext uri="{FF2B5EF4-FFF2-40B4-BE49-F238E27FC236}">
                <a16:creationId xmlns:a16="http://schemas.microsoft.com/office/drawing/2014/main" id="{B80C2119-E436-45CF-B07B-6C95BC24A71D}"/>
              </a:ext>
            </a:extLst>
          </p:cNvPr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54" name="Google Shape;1075;p43">
              <a:extLst>
                <a:ext uri="{FF2B5EF4-FFF2-40B4-BE49-F238E27FC236}">
                  <a16:creationId xmlns:a16="http://schemas.microsoft.com/office/drawing/2014/main" id="{C7E57B30-63EA-4865-A570-84026B512CFE}"/>
                </a:ext>
              </a:extLst>
            </p:cNvPr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5" name="Google Shape;1076;p43">
              <a:extLst>
                <a:ext uri="{FF2B5EF4-FFF2-40B4-BE49-F238E27FC236}">
                  <a16:creationId xmlns:a16="http://schemas.microsoft.com/office/drawing/2014/main" id="{3E0018E7-F230-4D71-8614-96D1E117E02B}"/>
                </a:ext>
              </a:extLst>
            </p:cNvPr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" name="Google Shape;1077;p43">
              <a:extLst>
                <a:ext uri="{FF2B5EF4-FFF2-40B4-BE49-F238E27FC236}">
                  <a16:creationId xmlns:a16="http://schemas.microsoft.com/office/drawing/2014/main" id="{E815584F-5954-4A07-95FB-5272E4A82A0B}"/>
                </a:ext>
              </a:extLst>
            </p:cNvPr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7" name="Google Shape;1078;p43">
              <a:extLst>
                <a:ext uri="{FF2B5EF4-FFF2-40B4-BE49-F238E27FC236}">
                  <a16:creationId xmlns:a16="http://schemas.microsoft.com/office/drawing/2014/main" id="{CC03C014-3E05-4DBA-BBA8-2E209274370A}"/>
                </a:ext>
              </a:extLst>
            </p:cNvPr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176" name="Google Shape;1176;p47"/>
          <p:cNvGrpSpPr/>
          <p:nvPr/>
        </p:nvGrpSpPr>
        <p:grpSpPr>
          <a:xfrm>
            <a:off x="314325" y="267995"/>
            <a:ext cx="11563350" cy="6286499"/>
            <a:chOff x="314325" y="285751"/>
            <a:chExt cx="11563350" cy="6286499"/>
          </a:xfrm>
        </p:grpSpPr>
        <p:sp>
          <p:nvSpPr>
            <p:cNvPr id="1177" name="Google Shape;1177;p4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웹사이트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시연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4</a:t>
              </a:r>
              <a:endParaRPr sz="180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2" name="Google Shape;1182;p4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4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4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5" name="Google Shape;1185;p4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9358" y="345643"/>
            <a:ext cx="258041" cy="25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47"/>
          <p:cNvSpPr txBox="1"/>
          <p:nvPr/>
        </p:nvSpPr>
        <p:spPr>
          <a:xfrm>
            <a:off x="656948" y="1000461"/>
            <a:ext cx="1080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oto Sans Symbols"/>
              <a:buChar char="✔"/>
            </a:pPr>
            <a:r>
              <a:rPr lang="en-US" sz="310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시연 동영상</a:t>
            </a:r>
            <a:endParaRPr sz="13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Google Shape;216;p15">
            <a:extLst>
              <a:ext uri="{FF2B5EF4-FFF2-40B4-BE49-F238E27FC236}">
                <a16:creationId xmlns:a16="http://schemas.microsoft.com/office/drawing/2014/main" id="{B5E083AC-CAB4-460F-BAD4-8F970415EA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0131 -0.6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710520" y="447084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6" name="Google Shape;206;p1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07" name="Google Shape;207;p15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2" name="Google Shape;212;p15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5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5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0.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집,구해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?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220" name="Google Shape;220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25" name="Google Shape;225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15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32" name="Google Shape;232;p15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233" name="Google Shape;233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p15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238" name="Google Shape;238;p15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484 -0.6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-3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6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249" name="Google Shape;249;p1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팀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소개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4" name="Google Shape;254;p16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58" name="Google Shape;2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6"/>
          <p:cNvGrpSpPr/>
          <p:nvPr/>
        </p:nvGrpSpPr>
        <p:grpSpPr>
          <a:xfrm>
            <a:off x="3747038" y="1344108"/>
            <a:ext cx="7779517" cy="4337821"/>
            <a:chOff x="3506014" y="919242"/>
            <a:chExt cx="7522984" cy="5042805"/>
          </a:xfrm>
        </p:grpSpPr>
        <p:sp>
          <p:nvSpPr>
            <p:cNvPr id="260" name="Google Shape;260;p16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327" y="3777737"/>
            <a:ext cx="1615060" cy="16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897544" y="4926423"/>
            <a:ext cx="564885" cy="537265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798" y="1434326"/>
            <a:ext cx="7556894" cy="416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3762652" y="1344100"/>
            <a:ext cx="7766700" cy="4352400"/>
          </a:xfrm>
          <a:prstGeom prst="rect">
            <a:avLst/>
          </a:prstGeom>
          <a:solidFill>
            <a:srgbClr val="D8D8D8">
              <a:alpha val="7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팀명</a:t>
            </a:r>
            <a:r>
              <a:rPr lang="en-US" sz="22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: 집, 구해?(집, GOOHYE?)</a:t>
            </a:r>
            <a:endParaRPr sz="22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단순한 매물 뿐만이 아니라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주변의 학교 정보도 함께 제공하여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둔 사용자와, 안전을 원하는 사용자의 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 편리성을 제공하는 부동산 웹 서비스</a:t>
            </a:r>
            <a:endParaRPr sz="1800">
              <a:solidFill>
                <a:schemeClr val="dk2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8" name="Google Shape;268;p16"/>
          <p:cNvGrpSpPr/>
          <p:nvPr/>
        </p:nvGrpSpPr>
        <p:grpSpPr>
          <a:xfrm>
            <a:off x="897538" y="826834"/>
            <a:ext cx="2247882" cy="2602278"/>
            <a:chOff x="880841" y="868695"/>
            <a:chExt cx="2025301" cy="2355642"/>
          </a:xfrm>
        </p:grpSpPr>
        <p:sp>
          <p:nvSpPr>
            <p:cNvPr id="269" name="Google Shape;269;p16"/>
            <p:cNvSpPr/>
            <p:nvPr/>
          </p:nvSpPr>
          <p:spPr>
            <a:xfrm>
              <a:off x="880842" y="870716"/>
              <a:ext cx="2025300" cy="1792800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 rot="10800000">
              <a:off x="2312845" y="868695"/>
              <a:ext cx="585300" cy="58260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880841" y="2202537"/>
              <a:ext cx="2025300" cy="102180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팀장: 정구아</a:t>
              </a:r>
              <a:endParaRPr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담당: Backend 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&amp; House, member front</a:t>
              </a:r>
              <a:endParaRPr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880841" y="2049406"/>
              <a:ext cx="509100" cy="486300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73" name="Google Shape;2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12" y="963463"/>
            <a:ext cx="1673874" cy="22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897488" y="2300204"/>
            <a:ext cx="2247900" cy="1128900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2520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팀장: 정구아</a:t>
            </a:r>
            <a:endParaRPr sz="12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담당: Backend 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&amp; House, member Front</a:t>
            </a:r>
            <a:endParaRPr sz="11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7538" y="2107716"/>
            <a:ext cx="565200" cy="537300"/>
          </a:xfrm>
          <a:prstGeom prst="rtTriangl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2495918" y="826832"/>
            <a:ext cx="649500" cy="643500"/>
          </a:xfrm>
          <a:prstGeom prst="rtTriangle">
            <a:avLst/>
          </a:prstGeom>
          <a:solidFill>
            <a:srgbClr val="AEABAB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97544" y="3622079"/>
            <a:ext cx="2247812" cy="2602187"/>
            <a:chOff x="897544" y="3622079"/>
            <a:chExt cx="2247812" cy="2602187"/>
          </a:xfrm>
        </p:grpSpPr>
        <p:sp>
          <p:nvSpPr>
            <p:cNvPr id="278" name="Google Shape;278;p16"/>
            <p:cNvSpPr/>
            <p:nvPr/>
          </p:nvSpPr>
          <p:spPr>
            <a:xfrm>
              <a:off x="897545" y="3624324"/>
              <a:ext cx="2247811" cy="1980387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8">
              <a:alphaModFix/>
            </a:blip>
            <a:srcRect l="10111" t="32268" r="43779" b="27510"/>
            <a:stretch/>
          </p:blipFill>
          <p:spPr>
            <a:xfrm>
              <a:off x="1184500" y="3777725"/>
              <a:ext cx="1673875" cy="193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/>
            <p:nvPr/>
          </p:nvSpPr>
          <p:spPr>
            <a:xfrm>
              <a:off x="897544" y="5095586"/>
              <a:ext cx="2247812" cy="1128680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팀원</a:t>
              </a:r>
              <a:r>
                <a:rPr lang="en-US" sz="12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2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김혜란</a:t>
              </a:r>
              <a:endParaRPr sz="1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담당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: </a:t>
              </a:r>
              <a:r>
                <a:rPr lang="en-US" sz="1100" dirty="0" err="1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Home과</a:t>
              </a:r>
              <a:r>
                <a:rPr lang="en-US" sz="1100" dirty="0">
                  <a:solidFill>
                    <a:srgbClr val="FFFFF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Malgun Gothic"/>
                  <a:sym typeface="Malgun Gothic"/>
                </a:rPr>
                <a:t> Board Front</a:t>
              </a:r>
              <a:endParaRPr lang="en-US" sz="105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487007" y="3622079"/>
              <a:ext cx="649542" cy="643610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287" name="Google Shape;287;p17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2" name="Google Shape;292;p17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17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7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17"/>
          <p:cNvSpPr txBox="1"/>
          <p:nvPr/>
        </p:nvSpPr>
        <p:spPr>
          <a:xfrm>
            <a:off x="5710311" y="3099796"/>
            <a:ext cx="31286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1. Intro</a:t>
            </a:r>
            <a:endParaRPr sz="4800" i="1" dirty="0">
              <a:solidFill>
                <a:schemeClr val="dk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7"/>
          <p:cNvGrpSpPr/>
          <p:nvPr/>
        </p:nvGrpSpPr>
        <p:grpSpPr>
          <a:xfrm>
            <a:off x="720647" y="2808648"/>
            <a:ext cx="609600" cy="608013"/>
            <a:chOff x="328" y="1074"/>
            <a:chExt cx="384" cy="383"/>
          </a:xfrm>
        </p:grpSpPr>
        <p:sp>
          <p:nvSpPr>
            <p:cNvPr id="299" name="Google Shape;299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17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04" name="Google Shape;304;p17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305" name="Google Shape;305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310" name="Google Shape;310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743452" y="1722945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17" name="Google Shape;317;p17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318" name="Google Shape;318;p17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17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2" name="Google Shape;216;p15">
            <a:extLst>
              <a:ext uri="{FF2B5EF4-FFF2-40B4-BE49-F238E27FC236}">
                <a16:creationId xmlns:a16="http://schemas.microsoft.com/office/drawing/2014/main" id="{16DAE6C4-B2E2-49EF-9CD8-0708A1A5F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5716 -0.4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65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3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9"/>
          <p:cNvGrpSpPr/>
          <p:nvPr/>
        </p:nvGrpSpPr>
        <p:grpSpPr>
          <a:xfrm>
            <a:off x="314325" y="225858"/>
            <a:ext cx="11563350" cy="6286499"/>
            <a:chOff x="314325" y="285751"/>
            <a:chExt cx="11563350" cy="6286499"/>
          </a:xfrm>
        </p:grpSpPr>
        <p:sp>
          <p:nvSpPr>
            <p:cNvPr id="350" name="Google Shape;350;p19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PJT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주제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0.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19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9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19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0" name="Google Shape;360;p19"/>
          <p:cNvGrpSpPr/>
          <p:nvPr/>
        </p:nvGrpSpPr>
        <p:grpSpPr>
          <a:xfrm>
            <a:off x="1068057" y="981508"/>
            <a:ext cx="9982563" cy="5146918"/>
            <a:chOff x="3506014" y="919242"/>
            <a:chExt cx="7522984" cy="5042805"/>
          </a:xfrm>
        </p:grpSpPr>
        <p:sp>
          <p:nvSpPr>
            <p:cNvPr id="361" name="Google Shape;361;p19"/>
            <p:cNvSpPr/>
            <p:nvPr/>
          </p:nvSpPr>
          <p:spPr>
            <a:xfrm>
              <a:off x="3513949" y="919245"/>
              <a:ext cx="7507115" cy="5042802"/>
            </a:xfrm>
            <a:prstGeom prst="snip2DiagRect">
              <a:avLst>
                <a:gd name="adj1" fmla="val 0"/>
                <a:gd name="adj2" fmla="val 35417"/>
              </a:avLst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506014" y="5673572"/>
              <a:ext cx="7515050" cy="288475"/>
            </a:xfrm>
            <a:prstGeom prst="rect">
              <a:avLst/>
            </a:prstGeom>
            <a:solidFill>
              <a:srgbClr val="7F7F7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252000" anchor="b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506014" y="4297793"/>
              <a:ext cx="1367989" cy="1375778"/>
            </a:xfrm>
            <a:prstGeom prst="rtTriangl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rot="10800000">
              <a:off x="9383609" y="919242"/>
              <a:ext cx="1645389" cy="1616508"/>
            </a:xfrm>
            <a:prstGeom prst="rtTriangle">
              <a:avLst/>
            </a:prstGeom>
            <a:solidFill>
              <a:srgbClr val="AEABAB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" name="Google Shape;3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7385" y="1077493"/>
            <a:ext cx="9696843" cy="53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/>
          <p:nvPr/>
        </p:nvSpPr>
        <p:spPr>
          <a:xfrm>
            <a:off x="1112853" y="963958"/>
            <a:ext cx="9966300" cy="5164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550" y="2293604"/>
            <a:ext cx="2481565" cy="296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684" y="2285675"/>
            <a:ext cx="2481566" cy="29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2444850" y="533787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어느 아파트가 더욱 안전해 보이나요?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84225" y="1660725"/>
            <a:ext cx="714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lgun Gothic"/>
                <a:ea typeface="Malgun Gothic"/>
                <a:cs typeface="Malgun Gothic"/>
                <a:sym typeface="Malgun Gothic"/>
              </a:rPr>
              <a:t>학부모라면, 어떤 아파트를 선택할까요?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58;p16">
            <a:extLst>
              <a:ext uri="{FF2B5EF4-FFF2-40B4-BE49-F238E27FC236}">
                <a16:creationId xmlns:a16="http://schemas.microsoft.com/office/drawing/2014/main" id="{7EF8734D-71C3-4CC9-BD98-2DC790AE1F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0"/>
          <p:cNvGrpSpPr/>
          <p:nvPr/>
        </p:nvGrpSpPr>
        <p:grpSpPr>
          <a:xfrm>
            <a:off x="314325" y="232484"/>
            <a:ext cx="11563350" cy="6286499"/>
            <a:chOff x="314325" y="285751"/>
            <a:chExt cx="11563350" cy="6286499"/>
          </a:xfrm>
        </p:grpSpPr>
        <p:sp>
          <p:nvSpPr>
            <p:cNvPr id="376" name="Google Shape;376;p20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1.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개발</a:t>
              </a:r>
              <a:r>
                <a:rPr lang="en-US" sz="1800" b="1" i="1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 </a:t>
              </a:r>
              <a:r>
                <a:rPr lang="en-US" sz="1800" b="1" i="1" dirty="0" err="1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개요</a:t>
              </a:r>
              <a:endParaRPr sz="1800" b="1" i="1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rgbClr val="3F3F3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889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0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20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20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0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0"/>
          <p:cNvSpPr txBox="1"/>
          <p:nvPr/>
        </p:nvSpPr>
        <p:spPr>
          <a:xfrm>
            <a:off x="656948" y="1000461"/>
            <a:ext cx="10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개요</a:t>
            </a:r>
            <a:endParaRPr sz="2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2521700" y="2336442"/>
            <a:ext cx="2538300" cy="77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부동산 입지에 따른 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매물 선호</a:t>
            </a:r>
            <a:endParaRPr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8" name="Google Shape;388;p20"/>
          <p:cNvSpPr/>
          <p:nvPr/>
        </p:nvSpPr>
        <p:spPr>
          <a:xfrm>
            <a:off x="6266253" y="1501225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역세권, 숲세권, 슬세권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266253" y="2395401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주거지역 / 유흥지역 외</a:t>
            </a:r>
            <a:endParaRPr sz="18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6266253" y="3289578"/>
            <a:ext cx="2973300" cy="66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초품아</a:t>
            </a:r>
            <a:endParaRPr sz="1800" b="1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391" name="Google Shape;391;p20"/>
          <p:cNvCxnSpPr>
            <a:stCxn id="387" idx="3"/>
            <a:endCxn id="388" idx="1"/>
          </p:cNvCxnSpPr>
          <p:nvPr/>
        </p:nvCxnSpPr>
        <p:spPr>
          <a:xfrm rot="10800000" flipH="1">
            <a:off x="5060000" y="18313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>
            <a:stCxn id="387" idx="3"/>
            <a:endCxn id="389" idx="1"/>
          </p:cNvCxnSpPr>
          <p:nvPr/>
        </p:nvCxnSpPr>
        <p:spPr>
          <a:xfrm>
            <a:off x="5060000" y="2725692"/>
            <a:ext cx="1206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0"/>
          <p:cNvCxnSpPr>
            <a:stCxn id="387" idx="3"/>
            <a:endCxn id="390" idx="1"/>
          </p:cNvCxnSpPr>
          <p:nvPr/>
        </p:nvCxnSpPr>
        <p:spPr>
          <a:xfrm>
            <a:off x="5060000" y="2725692"/>
            <a:ext cx="1206300" cy="8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1536850" y="442957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학생 자녀를 가진 </a:t>
            </a:r>
            <a:endParaRPr sz="1700" b="1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학부모가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1573800" y="5077925"/>
            <a:ext cx="90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치안을 우려하는</a:t>
            </a: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거주자가 안심하고 거주할 수 있는 아파트를 손쉽게 판단하도록 돕는 웹사이트</a:t>
            </a:r>
            <a:endParaRPr sz="170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3" name="Google Shape;258;p16">
            <a:extLst>
              <a:ext uri="{FF2B5EF4-FFF2-40B4-BE49-F238E27FC236}">
                <a16:creationId xmlns:a16="http://schemas.microsoft.com/office/drawing/2014/main" id="{040B1BBC-D643-4EE7-8DF6-0E72BEB80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9358" y="294254"/>
            <a:ext cx="258041" cy="25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748717" y="2866089"/>
            <a:ext cx="606425" cy="555890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</p:grpSpPr>
        <p:sp>
          <p:nvSpPr>
            <p:cNvPr id="402" name="Google Shape;402;p21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21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412;p21"/>
          <p:cNvSpPr txBox="1"/>
          <p:nvPr/>
        </p:nvSpPr>
        <p:spPr>
          <a:xfrm>
            <a:off x="2990849" y="3018040"/>
            <a:ext cx="81763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8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8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1"/>
          <p:cNvGrpSpPr/>
          <p:nvPr/>
        </p:nvGrpSpPr>
        <p:grpSpPr>
          <a:xfrm>
            <a:off x="744274" y="1605502"/>
            <a:ext cx="609600" cy="608013"/>
            <a:chOff x="328" y="1074"/>
            <a:chExt cx="384" cy="383"/>
          </a:xfrm>
        </p:grpSpPr>
        <p:sp>
          <p:nvSpPr>
            <p:cNvPr id="415" name="Google Shape;415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21"/>
          <p:cNvSpPr/>
          <p:nvPr/>
        </p:nvSpPr>
        <p:spPr>
          <a:xfrm>
            <a:off x="195478" y="2293016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55322" y="3436021"/>
            <a:ext cx="1923247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기능 및 구현내용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21" name="Google Shape;421;p21"/>
          <p:cNvGrpSpPr/>
          <p:nvPr/>
        </p:nvGrpSpPr>
        <p:grpSpPr>
          <a:xfrm>
            <a:off x="711123" y="4100527"/>
            <a:ext cx="609600" cy="608013"/>
            <a:chOff x="328" y="1074"/>
            <a:chExt cx="384" cy="383"/>
          </a:xfrm>
        </p:grpSpPr>
        <p:sp>
          <p:nvSpPr>
            <p:cNvPr id="422" name="Google Shape;422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21"/>
          <p:cNvGrpSpPr/>
          <p:nvPr/>
        </p:nvGrpSpPr>
        <p:grpSpPr>
          <a:xfrm>
            <a:off x="711123" y="5314004"/>
            <a:ext cx="609600" cy="608013"/>
            <a:chOff x="328" y="1074"/>
            <a:chExt cx="384" cy="383"/>
          </a:xfrm>
        </p:grpSpPr>
        <p:sp>
          <p:nvSpPr>
            <p:cNvPr id="427" name="Google Shape;427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21"/>
          <p:cNvSpPr/>
          <p:nvPr/>
        </p:nvSpPr>
        <p:spPr>
          <a:xfrm>
            <a:off x="162327" y="4788041"/>
            <a:ext cx="211624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345799" y="5941377"/>
            <a:ext cx="1349406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33" name="Google Shape;433;p21"/>
          <p:cNvGrpSpPr/>
          <p:nvPr/>
        </p:nvGrpSpPr>
        <p:grpSpPr>
          <a:xfrm>
            <a:off x="743452" y="417998"/>
            <a:ext cx="609600" cy="608013"/>
            <a:chOff x="328" y="1074"/>
            <a:chExt cx="384" cy="383"/>
          </a:xfrm>
        </p:grpSpPr>
        <p:sp>
          <p:nvSpPr>
            <p:cNvPr id="434" name="Google Shape;434;p21"/>
            <p:cNvSpPr/>
            <p:nvPr/>
          </p:nvSpPr>
          <p:spPr>
            <a:xfrm>
              <a:off x="328" y="1074"/>
              <a:ext cx="384" cy="383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195478" y="1020497"/>
            <a:ext cx="1707193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1" name="Google Shape;216;p15">
            <a:extLst>
              <a:ext uri="{FF2B5EF4-FFF2-40B4-BE49-F238E27FC236}">
                <a16:creationId xmlns:a16="http://schemas.microsoft.com/office/drawing/2014/main" id="{D0593B56-6CD0-4945-8C09-50792EBE62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0757" y="4828260"/>
            <a:ext cx="583812" cy="58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76875 -0.2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99997" sy="99997" flip="none" algn="tl"/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748717" y="2866089"/>
            <a:ext cx="606426" cy="555889"/>
          </a:xfrm>
          <a:custGeom>
            <a:avLst/>
            <a:gdLst/>
            <a:ahLst/>
            <a:cxnLst/>
            <a:rect l="l" t="t" r="r" b="b"/>
            <a:pathLst>
              <a:path w="865" h="793" extrusionOk="0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44" name="Google Shape;444;p22"/>
          <p:cNvGrpSpPr/>
          <p:nvPr/>
        </p:nvGrpSpPr>
        <p:grpSpPr>
          <a:xfrm>
            <a:off x="2990862" y="1231594"/>
            <a:ext cx="8334865" cy="4531399"/>
            <a:chOff x="314325" y="285751"/>
            <a:chExt cx="11563354" cy="6286625"/>
          </a:xfrm>
        </p:grpSpPr>
        <p:sp>
          <p:nvSpPr>
            <p:cNvPr id="445" name="Google Shape;445;p22"/>
            <p:cNvSpPr/>
            <p:nvPr/>
          </p:nvSpPr>
          <p:spPr>
            <a:xfrm>
              <a:off x="314325" y="285751"/>
              <a:ext cx="11563200" cy="377700"/>
            </a:xfrm>
            <a:prstGeom prst="rect">
              <a:avLst/>
            </a:prstGeom>
            <a:solidFill>
              <a:srgbClr val="DDDDD8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314325" y="285751"/>
              <a:ext cx="417000" cy="3777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4325" y="663576"/>
              <a:ext cx="11563200" cy="5908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1658379" y="663576"/>
              <a:ext cx="219300" cy="5908800"/>
            </a:xfrm>
            <a:prstGeom prst="rect">
              <a:avLst/>
            </a:prstGeom>
            <a:solidFill>
              <a:srgbClr val="D7D2CE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1658379" y="663576"/>
              <a:ext cx="219300" cy="1133400"/>
            </a:xfrm>
            <a:prstGeom prst="rect">
              <a:avLst/>
            </a:prstGeom>
            <a:solidFill>
              <a:srgbClr val="C0C4C1"/>
            </a:solidFill>
            <a:ln w="1905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635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p22"/>
            <p:cNvCxnSpPr/>
            <p:nvPr/>
          </p:nvCxnSpPr>
          <p:spPr>
            <a:xfrm>
              <a:off x="10848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22"/>
            <p:cNvCxnSpPr/>
            <p:nvPr/>
          </p:nvCxnSpPr>
          <p:spPr>
            <a:xfrm>
              <a:off x="10848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2"/>
            <p:cNvCxnSpPr/>
            <p:nvPr/>
          </p:nvCxnSpPr>
          <p:spPr>
            <a:xfrm>
              <a:off x="7777703" y="43605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22"/>
            <p:cNvCxnSpPr/>
            <p:nvPr/>
          </p:nvCxnSpPr>
          <p:spPr>
            <a:xfrm>
              <a:off x="7777703" y="530036"/>
              <a:ext cx="3600000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4" name="Google Shape;45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533" y="3130072"/>
            <a:ext cx="583812" cy="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3137525" y="1710886"/>
            <a:ext cx="62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4000" i="1" dirty="0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4000" i="1" dirty="0" err="1">
                <a:solidFill>
                  <a:schemeClr val="dk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구현내용</a:t>
            </a:r>
            <a:endParaRPr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666" y="1270891"/>
            <a:ext cx="211012" cy="211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2"/>
          <p:cNvGrpSpPr/>
          <p:nvPr/>
        </p:nvGrpSpPr>
        <p:grpSpPr>
          <a:xfrm>
            <a:off x="744274" y="1605502"/>
            <a:ext cx="608604" cy="607021"/>
            <a:chOff x="328" y="1074"/>
            <a:chExt cx="383" cy="382"/>
          </a:xfrm>
        </p:grpSpPr>
        <p:sp>
          <p:nvSpPr>
            <p:cNvPr id="458" name="Google Shape;458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2" name="Google Shape;462;p22"/>
          <p:cNvSpPr/>
          <p:nvPr/>
        </p:nvSpPr>
        <p:spPr>
          <a:xfrm>
            <a:off x="195478" y="2293016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Intro.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355322" y="3436021"/>
            <a:ext cx="192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PJT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기능</a:t>
            </a:r>
            <a:r>
              <a:rPr lang="en-US" sz="1200" b="1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en-US" sz="1200" b="1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구현내용</a:t>
            </a:r>
            <a:endParaRPr sz="1200" b="1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64" name="Google Shape;464;p22"/>
          <p:cNvGrpSpPr/>
          <p:nvPr/>
        </p:nvGrpSpPr>
        <p:grpSpPr>
          <a:xfrm>
            <a:off x="711123" y="4100527"/>
            <a:ext cx="608604" cy="607021"/>
            <a:chOff x="328" y="1074"/>
            <a:chExt cx="383" cy="382"/>
          </a:xfrm>
        </p:grpSpPr>
        <p:sp>
          <p:nvSpPr>
            <p:cNvPr id="465" name="Google Shape;465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711123" y="5314004"/>
            <a:ext cx="608604" cy="607021"/>
            <a:chOff x="328" y="1074"/>
            <a:chExt cx="383" cy="382"/>
          </a:xfrm>
        </p:grpSpPr>
        <p:sp>
          <p:nvSpPr>
            <p:cNvPr id="470" name="Google Shape;470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74" name="Google Shape;474;p22"/>
          <p:cNvSpPr/>
          <p:nvPr/>
        </p:nvSpPr>
        <p:spPr>
          <a:xfrm>
            <a:off x="162327" y="4788041"/>
            <a:ext cx="2116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시스템 구조와 상세 사용</a:t>
            </a:r>
            <a:endParaRPr sz="9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345799" y="5941377"/>
            <a:ext cx="1349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웹사이트 시연</a:t>
            </a:r>
            <a:endParaRPr sz="1200" b="1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76" name="Google Shape;476;p22"/>
          <p:cNvGrpSpPr/>
          <p:nvPr/>
        </p:nvGrpSpPr>
        <p:grpSpPr>
          <a:xfrm>
            <a:off x="743452" y="417998"/>
            <a:ext cx="608604" cy="607021"/>
            <a:chOff x="328" y="1074"/>
            <a:chExt cx="383" cy="382"/>
          </a:xfrm>
        </p:grpSpPr>
        <p:sp>
          <p:nvSpPr>
            <p:cNvPr id="477" name="Google Shape;477;p22"/>
            <p:cNvSpPr/>
            <p:nvPr/>
          </p:nvSpPr>
          <p:spPr>
            <a:xfrm>
              <a:off x="328" y="1074"/>
              <a:ext cx="383" cy="382"/>
            </a:xfrm>
            <a:custGeom>
              <a:avLst/>
              <a:gdLst/>
              <a:ahLst/>
              <a:cxnLst/>
              <a:rect l="l" t="t" r="r" b="b"/>
              <a:pathLst>
                <a:path w="1153" h="1150" extrusionOk="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8" extrusionOk="0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/>
              <a:ahLst/>
              <a:cxnLst/>
              <a:rect l="l" t="t" r="r" b="b"/>
              <a:pathLst>
                <a:path w="231" h="37" extrusionOk="0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/>
              <a:ahLst/>
              <a:cxnLst/>
              <a:rect l="l" t="t" r="r" b="b"/>
              <a:pathLst>
                <a:path w="499" h="39" extrusionOk="0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22"/>
          <p:cNvSpPr/>
          <p:nvPr/>
        </p:nvSpPr>
        <p:spPr>
          <a:xfrm>
            <a:off x="195478" y="1020497"/>
            <a:ext cx="1707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0. 팀 소개</a:t>
            </a:r>
            <a:r>
              <a:rPr lang="en-US" sz="90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5902175" y="3041075"/>
            <a:ext cx="2512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Malgun Gothic"/>
                <a:sym typeface="Malgun Gothic"/>
              </a:rPr>
              <a:t>Home</a:t>
            </a:r>
            <a:endParaRPr sz="6100" i="1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482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843</Words>
  <Application>Microsoft Office PowerPoint</Application>
  <PresentationFormat>와이드스크린</PresentationFormat>
  <Paragraphs>193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12롯데마트드림Bold</vt:lpstr>
      <vt:lpstr>Arial</vt:lpstr>
      <vt:lpstr>12롯데마트드림Medium</vt:lpstr>
      <vt:lpstr>Malgun Gothic</vt:lpstr>
      <vt:lpstr>Noto Sans Symbols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혜란</cp:lastModifiedBy>
  <cp:revision>4</cp:revision>
  <dcterms:modified xsi:type="dcterms:W3CDTF">2021-11-25T18:34:45Z</dcterms:modified>
</cp:coreProperties>
</file>